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0" r:id="rId1"/>
  </p:sldMasterIdLst>
  <p:notesMasterIdLst>
    <p:notesMasterId r:id="rId11"/>
  </p:notesMasterIdLst>
  <p:sldIdLst>
    <p:sldId id="256" r:id="rId2"/>
    <p:sldId id="264" r:id="rId3"/>
    <p:sldId id="257" r:id="rId4"/>
    <p:sldId id="258" r:id="rId5"/>
    <p:sldId id="260" r:id="rId6"/>
    <p:sldId id="265" r:id="rId7"/>
    <p:sldId id="261" r:id="rId8"/>
    <p:sldId id="262" r:id="rId9"/>
    <p:sldId id="263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F36"/>
    <a:srgbClr val="1E2428"/>
    <a:srgbClr val="252D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2" d="100"/>
          <a:sy n="72" d="100"/>
        </p:scale>
        <p:origin x="-2024" y="-5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77EBB7-0F07-E94D-99E2-70D92322A150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ABFE1E-E699-E341-839D-733FCFCAF473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1600" b="1" dirty="0" smtClean="0">
              <a:solidFill>
                <a:schemeClr val="bg1">
                  <a:lumMod val="95000"/>
                  <a:lumOff val="5000"/>
                </a:schemeClr>
              </a:solidFill>
            </a:rPr>
            <a:t>Street, intersections and business database</a:t>
          </a:r>
          <a:endParaRPr lang="en-US" sz="1600" b="1" dirty="0">
            <a:solidFill>
              <a:schemeClr val="bg1">
                <a:lumMod val="95000"/>
                <a:lumOff val="5000"/>
              </a:schemeClr>
            </a:solidFill>
          </a:endParaRPr>
        </a:p>
      </dgm:t>
    </dgm:pt>
    <dgm:pt modelId="{249AF119-D839-8742-8017-DF0CF48B0A26}" type="parTrans" cxnId="{2C257C3D-8048-C143-8619-8368BB7D4562}">
      <dgm:prSet/>
      <dgm:spPr/>
      <dgm:t>
        <a:bodyPr/>
        <a:lstStyle/>
        <a:p>
          <a:endParaRPr lang="en-US"/>
        </a:p>
      </dgm:t>
    </dgm:pt>
    <dgm:pt modelId="{5FCCFCF8-2E52-534A-8B52-A6427EB72A11}" type="sibTrans" cxnId="{2C257C3D-8048-C143-8619-8368BB7D4562}">
      <dgm:prSet/>
      <dgm:spPr/>
      <dgm:t>
        <a:bodyPr/>
        <a:lstStyle/>
        <a:p>
          <a:endParaRPr lang="en-US"/>
        </a:p>
      </dgm:t>
    </dgm:pt>
    <dgm:pt modelId="{D52968C4-782C-AA4A-961E-28430EFC545B}">
      <dgm:prSet phldrT="[Text]" phldr="1"/>
      <dgm:spPr>
        <a:noFill/>
      </dgm:spPr>
      <dgm:t>
        <a:bodyPr/>
        <a:lstStyle/>
        <a:p>
          <a:endParaRPr lang="en-US" dirty="0"/>
        </a:p>
      </dgm:t>
    </dgm:pt>
    <dgm:pt modelId="{F83C5BE5-BA39-9947-A3B4-15C69A3D54D7}" type="parTrans" cxnId="{62AB7DD1-C1CA-9245-BE25-5121560674EF}">
      <dgm:prSet/>
      <dgm:spPr/>
      <dgm:t>
        <a:bodyPr/>
        <a:lstStyle/>
        <a:p>
          <a:endParaRPr lang="en-US"/>
        </a:p>
      </dgm:t>
    </dgm:pt>
    <dgm:pt modelId="{93109FD8-0A95-4E4C-88B4-185A2A73762B}" type="sibTrans" cxnId="{62AB7DD1-C1CA-9245-BE25-5121560674EF}">
      <dgm:prSet/>
      <dgm:spPr/>
      <dgm:t>
        <a:bodyPr/>
        <a:lstStyle/>
        <a:p>
          <a:endParaRPr lang="en-US"/>
        </a:p>
      </dgm:t>
    </dgm:pt>
    <dgm:pt modelId="{1FDE3213-4E80-364B-A344-C2A56B211C43}">
      <dgm:prSet phldrT="[Text]" phldr="1"/>
      <dgm:spPr>
        <a:noFill/>
      </dgm:spPr>
      <dgm:t>
        <a:bodyPr/>
        <a:lstStyle/>
        <a:p>
          <a:endParaRPr lang="en-US" dirty="0"/>
        </a:p>
      </dgm:t>
    </dgm:pt>
    <dgm:pt modelId="{0854EA2D-2FD0-FE4F-9129-C64AB16EBD6E}" type="parTrans" cxnId="{7CD32D3D-AB2D-5C45-BD17-34B1121A2903}">
      <dgm:prSet/>
      <dgm:spPr/>
      <dgm:t>
        <a:bodyPr/>
        <a:lstStyle/>
        <a:p>
          <a:endParaRPr lang="en-US"/>
        </a:p>
      </dgm:t>
    </dgm:pt>
    <dgm:pt modelId="{37BC6029-1529-7849-94AD-61E0FD6831F3}" type="sibTrans" cxnId="{7CD32D3D-AB2D-5C45-BD17-34B1121A2903}">
      <dgm:prSet/>
      <dgm:spPr/>
      <dgm:t>
        <a:bodyPr/>
        <a:lstStyle/>
        <a:p>
          <a:endParaRPr lang="en-US"/>
        </a:p>
      </dgm:t>
    </dgm:pt>
    <dgm:pt modelId="{34F09367-8D78-D242-B3FD-1B2E64AACCFE}">
      <dgm:prSet phldrT="[Text]" phldr="1"/>
      <dgm:spPr>
        <a:noFill/>
      </dgm:spPr>
      <dgm:t>
        <a:bodyPr/>
        <a:lstStyle/>
        <a:p>
          <a:endParaRPr lang="en-US" dirty="0"/>
        </a:p>
      </dgm:t>
    </dgm:pt>
    <dgm:pt modelId="{88A2A9EC-BF14-B045-B3B3-F602FAA5CDBB}" type="parTrans" cxnId="{2C37C8A4-A2D0-1C41-99A2-39D2F9B3EACB}">
      <dgm:prSet/>
      <dgm:spPr/>
      <dgm:t>
        <a:bodyPr/>
        <a:lstStyle/>
        <a:p>
          <a:endParaRPr lang="en-US"/>
        </a:p>
      </dgm:t>
    </dgm:pt>
    <dgm:pt modelId="{146FB6A4-E591-2249-AE7D-DCE563A6A89A}" type="sibTrans" cxnId="{2C37C8A4-A2D0-1C41-99A2-39D2F9B3EACB}">
      <dgm:prSet/>
      <dgm:spPr/>
      <dgm:t>
        <a:bodyPr/>
        <a:lstStyle/>
        <a:p>
          <a:endParaRPr lang="en-US"/>
        </a:p>
      </dgm:t>
    </dgm:pt>
    <dgm:pt modelId="{300F11AF-E0DE-2E40-8731-B1FCF5D85CAD}">
      <dgm:prSet phldrT="[Text]"/>
      <dgm:spPr>
        <a:noFill/>
      </dgm:spPr>
      <dgm:t>
        <a:bodyPr/>
        <a:lstStyle/>
        <a:p>
          <a:endParaRPr lang="en-US" b="1" dirty="0">
            <a:solidFill>
              <a:schemeClr val="bg2">
                <a:lumMod val="90000"/>
                <a:lumOff val="10000"/>
              </a:schemeClr>
            </a:solidFill>
          </a:endParaRPr>
        </a:p>
      </dgm:t>
    </dgm:pt>
    <dgm:pt modelId="{E21D1599-C8F1-D348-B013-D865B63533FA}" type="sibTrans" cxnId="{5C4B9062-BF87-704B-A101-E996A5AE5BE5}">
      <dgm:prSet/>
      <dgm:spPr/>
      <dgm:t>
        <a:bodyPr/>
        <a:lstStyle/>
        <a:p>
          <a:endParaRPr lang="en-US"/>
        </a:p>
      </dgm:t>
    </dgm:pt>
    <dgm:pt modelId="{850BFEF9-38B0-FF47-847E-A791823FE4E9}" type="parTrans" cxnId="{5C4B9062-BF87-704B-A101-E996A5AE5BE5}">
      <dgm:prSet/>
      <dgm:spPr/>
      <dgm:t>
        <a:bodyPr/>
        <a:lstStyle/>
        <a:p>
          <a:endParaRPr lang="en-US"/>
        </a:p>
      </dgm:t>
    </dgm:pt>
    <dgm:pt modelId="{B0B7CA4B-75FF-DB42-90F1-0E525FB488B9}" type="pres">
      <dgm:prSet presAssocID="{FD77EBB7-0F07-E94D-99E2-70D92322A15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5B99371-F031-D84B-A2B8-3F2F2C564934}" type="pres">
      <dgm:prSet presAssocID="{70ABFE1E-E699-E341-839D-733FCFCAF473}" presName="node" presStyleLbl="node1" presStyleIdx="0" presStyleCnt="5" custScaleX="130639" custScaleY="61534" custRadScaleRad="111856" custRadScaleInc="390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0C5978-5FD5-6041-8E80-54BA2CA8B3E0}" type="pres">
      <dgm:prSet presAssocID="{5FCCFCF8-2E52-534A-8B52-A6427EB72A11}" presName="sibTrans" presStyleLbl="sibTrans2D1" presStyleIdx="0" presStyleCnt="5"/>
      <dgm:spPr/>
      <dgm:t>
        <a:bodyPr/>
        <a:lstStyle/>
        <a:p>
          <a:endParaRPr lang="en-US"/>
        </a:p>
      </dgm:t>
    </dgm:pt>
    <dgm:pt modelId="{4915E4E4-40A0-C840-955E-270C9296C51C}" type="pres">
      <dgm:prSet presAssocID="{5FCCFCF8-2E52-534A-8B52-A6427EB72A11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BD70CEAB-7404-1B47-9202-AF0FBF07B119}" type="pres">
      <dgm:prSet presAssocID="{300F11AF-E0DE-2E40-8731-B1FCF5D85CAD}" presName="node" presStyleLbl="node1" presStyleIdx="1" presStyleCnt="5" custAng="10800000" custFlipVert="1" custScaleX="79838" custScaleY="61791" custRadScaleRad="120449" custRadScaleInc="-287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918E65-0ACD-2148-8214-3392A44F1736}" type="pres">
      <dgm:prSet presAssocID="{E21D1599-C8F1-D348-B013-D865B63533FA}" presName="sibTrans" presStyleLbl="sibTrans2D1" presStyleIdx="1" presStyleCnt="5" custAng="1716608" custScaleX="79941" custLinFactY="100000" custLinFactNeighborX="36624" custLinFactNeighborY="148549" custRadScaleRad="1266" custRadScaleInc="-2147483648"/>
      <dgm:spPr/>
      <dgm:t>
        <a:bodyPr/>
        <a:lstStyle/>
        <a:p>
          <a:endParaRPr lang="en-US"/>
        </a:p>
      </dgm:t>
    </dgm:pt>
    <dgm:pt modelId="{1E2F45F9-DA34-994F-870D-88DD87D4A15A}" type="pres">
      <dgm:prSet presAssocID="{E21D1599-C8F1-D348-B013-D865B63533FA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98526309-EEB3-784E-909F-5F0EC1F39C13}" type="pres">
      <dgm:prSet presAssocID="{D52968C4-782C-AA4A-961E-28430EFC545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7BE6CD-5318-AD43-A3F6-A7382E64D806}" type="pres">
      <dgm:prSet presAssocID="{93109FD8-0A95-4E4C-88B4-185A2A73762B}" presName="sibTrans" presStyleLbl="sibTrans2D1" presStyleIdx="2" presStyleCnt="5" custScaleX="207031" custLinFactNeighborX="-39690" custLinFactNeighborY="1049" custRadScaleRad="39197" custRadScaleInc="-2147483648"/>
      <dgm:spPr/>
      <dgm:t>
        <a:bodyPr/>
        <a:lstStyle/>
        <a:p>
          <a:endParaRPr lang="en-US"/>
        </a:p>
      </dgm:t>
    </dgm:pt>
    <dgm:pt modelId="{4B1DF726-4B46-004F-94CB-E3556202C980}" type="pres">
      <dgm:prSet presAssocID="{93109FD8-0A95-4E4C-88B4-185A2A73762B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358A701C-BBB6-3449-8678-92E9A1B18F0A}" type="pres">
      <dgm:prSet presAssocID="{1FDE3213-4E80-364B-A344-C2A56B211C43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493EDD-9619-9A4B-9CE3-5174FB77C64C}" type="pres">
      <dgm:prSet presAssocID="{37BC6029-1529-7849-94AD-61E0FD6831F3}" presName="sibTrans" presStyleLbl="sibTrans2D1" presStyleIdx="3" presStyleCnt="5" custAng="1082459" custScaleX="137502" custLinFactNeighborX="64024" custLinFactNeighborY="79669" custRadScaleRad="37931" custRadScaleInc="-2147483648"/>
      <dgm:spPr/>
      <dgm:t>
        <a:bodyPr/>
        <a:lstStyle/>
        <a:p>
          <a:endParaRPr lang="en-US"/>
        </a:p>
      </dgm:t>
    </dgm:pt>
    <dgm:pt modelId="{560A3ED0-9352-8446-A432-C081D31D8FCE}" type="pres">
      <dgm:prSet presAssocID="{37BC6029-1529-7849-94AD-61E0FD6831F3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69C57718-104A-C64F-813A-DDE79D7A5C6D}" type="pres">
      <dgm:prSet presAssocID="{34F09367-8D78-D242-B3FD-1B2E64AACCFE}" presName="node" presStyleLbl="node1" presStyleIdx="4" presStyleCnt="5" custRadScaleRad="105636" custRadScaleInc="109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70477C-3862-B042-A638-626ED353FE6B}" type="pres">
      <dgm:prSet presAssocID="{146FB6A4-E591-2249-AE7D-DCE563A6A89A}" presName="sibTrans" presStyleLbl="sibTrans2D1" presStyleIdx="4" presStyleCnt="5" custAng="1751953" custScaleX="80348" custScaleY="53766" custLinFactX="100000" custLinFactY="100000" custLinFactNeighborX="145115" custLinFactNeighborY="131353"/>
      <dgm:spPr/>
      <dgm:t>
        <a:bodyPr/>
        <a:lstStyle/>
        <a:p>
          <a:endParaRPr lang="en-US"/>
        </a:p>
      </dgm:t>
    </dgm:pt>
    <dgm:pt modelId="{36554269-D54F-4949-BB30-10C35915C56B}" type="pres">
      <dgm:prSet presAssocID="{146FB6A4-E591-2249-AE7D-DCE563A6A89A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CA4861E8-A8AE-9246-AD5E-3332E86A33EA}" type="presOf" srcId="{5FCCFCF8-2E52-534A-8B52-A6427EB72A11}" destId="{180C5978-5FD5-6041-8E80-54BA2CA8B3E0}" srcOrd="0" destOrd="0" presId="urn:microsoft.com/office/officeart/2005/8/layout/cycle2"/>
    <dgm:cxn modelId="{C526D3AA-4F2E-154E-B382-8FE742060624}" type="presOf" srcId="{FD77EBB7-0F07-E94D-99E2-70D92322A150}" destId="{B0B7CA4B-75FF-DB42-90F1-0E525FB488B9}" srcOrd="0" destOrd="0" presId="urn:microsoft.com/office/officeart/2005/8/layout/cycle2"/>
    <dgm:cxn modelId="{AEE5B7F8-B80E-AA42-8505-3C79B83EA22D}" type="presOf" srcId="{E21D1599-C8F1-D348-B013-D865B63533FA}" destId="{CB918E65-0ACD-2148-8214-3392A44F1736}" srcOrd="0" destOrd="0" presId="urn:microsoft.com/office/officeart/2005/8/layout/cycle2"/>
    <dgm:cxn modelId="{778C081E-93BC-5841-AF1D-12E5DD63CA0D}" type="presOf" srcId="{146FB6A4-E591-2249-AE7D-DCE563A6A89A}" destId="{36554269-D54F-4949-BB30-10C35915C56B}" srcOrd="1" destOrd="0" presId="urn:microsoft.com/office/officeart/2005/8/layout/cycle2"/>
    <dgm:cxn modelId="{DDD8BB83-F719-1143-8C1C-9FAE62084B72}" type="presOf" srcId="{1FDE3213-4E80-364B-A344-C2A56B211C43}" destId="{358A701C-BBB6-3449-8678-92E9A1B18F0A}" srcOrd="0" destOrd="0" presId="urn:microsoft.com/office/officeart/2005/8/layout/cycle2"/>
    <dgm:cxn modelId="{E9DBD916-EFED-8846-9257-152C6302D33A}" type="presOf" srcId="{34F09367-8D78-D242-B3FD-1B2E64AACCFE}" destId="{69C57718-104A-C64F-813A-DDE79D7A5C6D}" srcOrd="0" destOrd="0" presId="urn:microsoft.com/office/officeart/2005/8/layout/cycle2"/>
    <dgm:cxn modelId="{2C37C8A4-A2D0-1C41-99A2-39D2F9B3EACB}" srcId="{FD77EBB7-0F07-E94D-99E2-70D92322A150}" destId="{34F09367-8D78-D242-B3FD-1B2E64AACCFE}" srcOrd="4" destOrd="0" parTransId="{88A2A9EC-BF14-B045-B3B3-F602FAA5CDBB}" sibTransId="{146FB6A4-E591-2249-AE7D-DCE563A6A89A}"/>
    <dgm:cxn modelId="{5C4B9062-BF87-704B-A101-E996A5AE5BE5}" srcId="{FD77EBB7-0F07-E94D-99E2-70D92322A150}" destId="{300F11AF-E0DE-2E40-8731-B1FCF5D85CAD}" srcOrd="1" destOrd="0" parTransId="{850BFEF9-38B0-FF47-847E-A791823FE4E9}" sibTransId="{E21D1599-C8F1-D348-B013-D865B63533FA}"/>
    <dgm:cxn modelId="{87BB58E2-DB6A-AC41-9E71-DC035E003B6E}" type="presOf" srcId="{5FCCFCF8-2E52-534A-8B52-A6427EB72A11}" destId="{4915E4E4-40A0-C840-955E-270C9296C51C}" srcOrd="1" destOrd="0" presId="urn:microsoft.com/office/officeart/2005/8/layout/cycle2"/>
    <dgm:cxn modelId="{5B8621C1-7C19-4148-B669-6029D4D34600}" type="presOf" srcId="{37BC6029-1529-7849-94AD-61E0FD6831F3}" destId="{74493EDD-9619-9A4B-9CE3-5174FB77C64C}" srcOrd="0" destOrd="0" presId="urn:microsoft.com/office/officeart/2005/8/layout/cycle2"/>
    <dgm:cxn modelId="{C4DDDF21-7E91-2E4A-B190-CDD925633163}" type="presOf" srcId="{93109FD8-0A95-4E4C-88B4-185A2A73762B}" destId="{4B1DF726-4B46-004F-94CB-E3556202C980}" srcOrd="1" destOrd="0" presId="urn:microsoft.com/office/officeart/2005/8/layout/cycle2"/>
    <dgm:cxn modelId="{A2C289DB-8E49-B94D-B963-A8892DB57907}" type="presOf" srcId="{70ABFE1E-E699-E341-839D-733FCFCAF473}" destId="{55B99371-F031-D84B-A2B8-3F2F2C564934}" srcOrd="0" destOrd="0" presId="urn:microsoft.com/office/officeart/2005/8/layout/cycle2"/>
    <dgm:cxn modelId="{9C47ED06-129B-1F4E-AAA7-45CA69199264}" type="presOf" srcId="{D52968C4-782C-AA4A-961E-28430EFC545B}" destId="{98526309-EEB3-784E-909F-5F0EC1F39C13}" srcOrd="0" destOrd="0" presId="urn:microsoft.com/office/officeart/2005/8/layout/cycle2"/>
    <dgm:cxn modelId="{62AB7DD1-C1CA-9245-BE25-5121560674EF}" srcId="{FD77EBB7-0F07-E94D-99E2-70D92322A150}" destId="{D52968C4-782C-AA4A-961E-28430EFC545B}" srcOrd="2" destOrd="0" parTransId="{F83C5BE5-BA39-9947-A3B4-15C69A3D54D7}" sibTransId="{93109FD8-0A95-4E4C-88B4-185A2A73762B}"/>
    <dgm:cxn modelId="{58763112-FE8E-C54A-926C-407B76CE29A0}" type="presOf" srcId="{146FB6A4-E591-2249-AE7D-DCE563A6A89A}" destId="{5370477C-3862-B042-A638-626ED353FE6B}" srcOrd="0" destOrd="0" presId="urn:microsoft.com/office/officeart/2005/8/layout/cycle2"/>
    <dgm:cxn modelId="{3898BB20-A321-7541-8E98-161348C34659}" type="presOf" srcId="{300F11AF-E0DE-2E40-8731-B1FCF5D85CAD}" destId="{BD70CEAB-7404-1B47-9202-AF0FBF07B119}" srcOrd="0" destOrd="0" presId="urn:microsoft.com/office/officeart/2005/8/layout/cycle2"/>
    <dgm:cxn modelId="{1E1FB3CF-CC7C-3541-9026-8C3BF5AE232E}" type="presOf" srcId="{E21D1599-C8F1-D348-B013-D865B63533FA}" destId="{1E2F45F9-DA34-994F-870D-88DD87D4A15A}" srcOrd="1" destOrd="0" presId="urn:microsoft.com/office/officeart/2005/8/layout/cycle2"/>
    <dgm:cxn modelId="{8F54BBBC-6AEB-2A4E-AC0D-FEC884E897FE}" type="presOf" srcId="{93109FD8-0A95-4E4C-88B4-185A2A73762B}" destId="{AB7BE6CD-5318-AD43-A3F6-A7382E64D806}" srcOrd="0" destOrd="0" presId="urn:microsoft.com/office/officeart/2005/8/layout/cycle2"/>
    <dgm:cxn modelId="{7CD32D3D-AB2D-5C45-BD17-34B1121A2903}" srcId="{FD77EBB7-0F07-E94D-99E2-70D92322A150}" destId="{1FDE3213-4E80-364B-A344-C2A56B211C43}" srcOrd="3" destOrd="0" parTransId="{0854EA2D-2FD0-FE4F-9129-C64AB16EBD6E}" sibTransId="{37BC6029-1529-7849-94AD-61E0FD6831F3}"/>
    <dgm:cxn modelId="{2C257C3D-8048-C143-8619-8368BB7D4562}" srcId="{FD77EBB7-0F07-E94D-99E2-70D92322A150}" destId="{70ABFE1E-E699-E341-839D-733FCFCAF473}" srcOrd="0" destOrd="0" parTransId="{249AF119-D839-8742-8017-DF0CF48B0A26}" sibTransId="{5FCCFCF8-2E52-534A-8B52-A6427EB72A11}"/>
    <dgm:cxn modelId="{9F584C26-7151-B945-8CDD-4FADBFCAC77C}" type="presOf" srcId="{37BC6029-1529-7849-94AD-61E0FD6831F3}" destId="{560A3ED0-9352-8446-A432-C081D31D8FCE}" srcOrd="1" destOrd="0" presId="urn:microsoft.com/office/officeart/2005/8/layout/cycle2"/>
    <dgm:cxn modelId="{41007E96-B551-5546-A7D6-EE95063247DE}" type="presParOf" srcId="{B0B7CA4B-75FF-DB42-90F1-0E525FB488B9}" destId="{55B99371-F031-D84B-A2B8-3F2F2C564934}" srcOrd="0" destOrd="0" presId="urn:microsoft.com/office/officeart/2005/8/layout/cycle2"/>
    <dgm:cxn modelId="{DFFD6B8B-98A6-9341-9539-D95060643327}" type="presParOf" srcId="{B0B7CA4B-75FF-DB42-90F1-0E525FB488B9}" destId="{180C5978-5FD5-6041-8E80-54BA2CA8B3E0}" srcOrd="1" destOrd="0" presId="urn:microsoft.com/office/officeart/2005/8/layout/cycle2"/>
    <dgm:cxn modelId="{7FB4F0AC-BDAE-7C43-A512-9E477F202A26}" type="presParOf" srcId="{180C5978-5FD5-6041-8E80-54BA2CA8B3E0}" destId="{4915E4E4-40A0-C840-955E-270C9296C51C}" srcOrd="0" destOrd="0" presId="urn:microsoft.com/office/officeart/2005/8/layout/cycle2"/>
    <dgm:cxn modelId="{0F7779C1-755A-564D-880D-C108E6EC6EA0}" type="presParOf" srcId="{B0B7CA4B-75FF-DB42-90F1-0E525FB488B9}" destId="{BD70CEAB-7404-1B47-9202-AF0FBF07B119}" srcOrd="2" destOrd="0" presId="urn:microsoft.com/office/officeart/2005/8/layout/cycle2"/>
    <dgm:cxn modelId="{239F5678-F8AD-C44F-B6EE-7120379729EF}" type="presParOf" srcId="{B0B7CA4B-75FF-DB42-90F1-0E525FB488B9}" destId="{CB918E65-0ACD-2148-8214-3392A44F1736}" srcOrd="3" destOrd="0" presId="urn:microsoft.com/office/officeart/2005/8/layout/cycle2"/>
    <dgm:cxn modelId="{354203AC-00DE-7949-83CF-88E6DE01F175}" type="presParOf" srcId="{CB918E65-0ACD-2148-8214-3392A44F1736}" destId="{1E2F45F9-DA34-994F-870D-88DD87D4A15A}" srcOrd="0" destOrd="0" presId="urn:microsoft.com/office/officeart/2005/8/layout/cycle2"/>
    <dgm:cxn modelId="{633774CE-2545-DD4B-9DC7-E8FFF4FE0F77}" type="presParOf" srcId="{B0B7CA4B-75FF-DB42-90F1-0E525FB488B9}" destId="{98526309-EEB3-784E-909F-5F0EC1F39C13}" srcOrd="4" destOrd="0" presId="urn:microsoft.com/office/officeart/2005/8/layout/cycle2"/>
    <dgm:cxn modelId="{0A379429-7DB5-A642-B64A-F836D0CACD99}" type="presParOf" srcId="{B0B7CA4B-75FF-DB42-90F1-0E525FB488B9}" destId="{AB7BE6CD-5318-AD43-A3F6-A7382E64D806}" srcOrd="5" destOrd="0" presId="urn:microsoft.com/office/officeart/2005/8/layout/cycle2"/>
    <dgm:cxn modelId="{704B198F-AC21-DF4D-B124-A100E9F93E44}" type="presParOf" srcId="{AB7BE6CD-5318-AD43-A3F6-A7382E64D806}" destId="{4B1DF726-4B46-004F-94CB-E3556202C980}" srcOrd="0" destOrd="0" presId="urn:microsoft.com/office/officeart/2005/8/layout/cycle2"/>
    <dgm:cxn modelId="{5FECED2E-8788-1544-A421-9364AE5775CE}" type="presParOf" srcId="{B0B7CA4B-75FF-DB42-90F1-0E525FB488B9}" destId="{358A701C-BBB6-3449-8678-92E9A1B18F0A}" srcOrd="6" destOrd="0" presId="urn:microsoft.com/office/officeart/2005/8/layout/cycle2"/>
    <dgm:cxn modelId="{5DA71C44-7F82-3B40-903B-6161BF7EA560}" type="presParOf" srcId="{B0B7CA4B-75FF-DB42-90F1-0E525FB488B9}" destId="{74493EDD-9619-9A4B-9CE3-5174FB77C64C}" srcOrd="7" destOrd="0" presId="urn:microsoft.com/office/officeart/2005/8/layout/cycle2"/>
    <dgm:cxn modelId="{4776EC7E-C5EF-D049-BDA0-5B3CC85614BD}" type="presParOf" srcId="{74493EDD-9619-9A4B-9CE3-5174FB77C64C}" destId="{560A3ED0-9352-8446-A432-C081D31D8FCE}" srcOrd="0" destOrd="0" presId="urn:microsoft.com/office/officeart/2005/8/layout/cycle2"/>
    <dgm:cxn modelId="{AAE664CA-7FB5-F94E-A284-D51ECEC485FA}" type="presParOf" srcId="{B0B7CA4B-75FF-DB42-90F1-0E525FB488B9}" destId="{69C57718-104A-C64F-813A-DDE79D7A5C6D}" srcOrd="8" destOrd="0" presId="urn:microsoft.com/office/officeart/2005/8/layout/cycle2"/>
    <dgm:cxn modelId="{5B7BDEF3-0CBF-4C45-960A-D92C686751E4}" type="presParOf" srcId="{B0B7CA4B-75FF-DB42-90F1-0E525FB488B9}" destId="{5370477C-3862-B042-A638-626ED353FE6B}" srcOrd="9" destOrd="0" presId="urn:microsoft.com/office/officeart/2005/8/layout/cycle2"/>
    <dgm:cxn modelId="{500A4C16-17AD-054A-BE63-840578457AB0}" type="presParOf" srcId="{5370477C-3862-B042-A638-626ED353FE6B}" destId="{36554269-D54F-4949-BB30-10C35915C56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B99371-F031-D84B-A2B8-3F2F2C564934}">
      <dsp:nvSpPr>
        <dsp:cNvPr id="0" name=""/>
        <dsp:cNvSpPr/>
      </dsp:nvSpPr>
      <dsp:spPr>
        <a:xfrm>
          <a:off x="4011577" y="171526"/>
          <a:ext cx="2673427" cy="1259246"/>
        </a:xfrm>
        <a:prstGeom prst="ellipse">
          <a:avLst/>
        </a:prstGeom>
        <a:solidFill>
          <a:schemeClr val="tx1"/>
        </a:solidFill>
        <a:ln>
          <a:noFill/>
        </a:ln>
        <a:effectLst>
          <a:outerShdw blurRad="47625" dist="38100" dir="5400000" sy="98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woPt" dir="br">
            <a:rot lat="0" lon="0" rev="8700000"/>
          </a:lightRig>
        </a:scene3d>
        <a:sp3d prstMaterial="matte">
          <a:bevelT w="25400" h="53975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1">
                  <a:lumMod val="95000"/>
                  <a:lumOff val="5000"/>
                </a:schemeClr>
              </a:solidFill>
            </a:rPr>
            <a:t>Street, intersections and business database</a:t>
          </a:r>
          <a:endParaRPr lang="en-US" sz="1600" b="1" kern="1200" dirty="0">
            <a:solidFill>
              <a:schemeClr val="bg1">
                <a:lumMod val="95000"/>
                <a:lumOff val="5000"/>
              </a:schemeClr>
            </a:solidFill>
          </a:endParaRPr>
        </a:p>
      </dsp:txBody>
      <dsp:txXfrm>
        <a:off x="4403091" y="355938"/>
        <a:ext cx="1890399" cy="890422"/>
      </dsp:txXfrm>
    </dsp:sp>
    <dsp:sp modelId="{180C5978-5FD5-6041-8E80-54BA2CA8B3E0}">
      <dsp:nvSpPr>
        <dsp:cNvPr id="0" name=""/>
        <dsp:cNvSpPr/>
      </dsp:nvSpPr>
      <dsp:spPr>
        <a:xfrm rot="1982664">
          <a:off x="6242070" y="1170974"/>
          <a:ext cx="411204" cy="69066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satMod val="130000"/>
                <a:lumMod val="114000"/>
              </a:schemeClr>
            </a:gs>
            <a:gs pos="6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atMod val="106000"/>
                <a:lumMod val="11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</a:schemeClr>
            </a:gs>
          </a:gsLst>
          <a:lin ang="5400000" scaled="0"/>
        </a:gradFill>
        <a:ln>
          <a:noFill/>
        </a:ln>
        <a:effectLst>
          <a:outerShdw blurRad="47625" dist="38100" dir="5400000" sy="98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woPt" dir="br">
            <a:rot lat="0" lon="0" rev="8700000"/>
          </a:lightRig>
        </a:scene3d>
        <a:sp3d prstMaterial="matte">
          <a:bevelT w="25400" h="53975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6252047" y="1275473"/>
        <a:ext cx="287843" cy="414401"/>
      </dsp:txXfrm>
    </dsp:sp>
    <dsp:sp modelId="{BD70CEAB-7404-1B47-9202-AF0FBF07B119}">
      <dsp:nvSpPr>
        <dsp:cNvPr id="0" name=""/>
        <dsp:cNvSpPr/>
      </dsp:nvSpPr>
      <dsp:spPr>
        <a:xfrm rot="10800000" flipV="1">
          <a:off x="6591056" y="1508737"/>
          <a:ext cx="1633823" cy="1264505"/>
        </a:xfrm>
        <a:prstGeom prst="ellipse">
          <a:avLst/>
        </a:prstGeom>
        <a:noFill/>
        <a:ln>
          <a:noFill/>
        </a:ln>
        <a:effectLst>
          <a:outerShdw blurRad="47625" dist="38100" dir="5400000" sy="98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woPt" dir="br">
            <a:rot lat="0" lon="0" rev="8700000"/>
          </a:lightRig>
        </a:scene3d>
        <a:sp3d prstMaterial="matte">
          <a:bevelT w="25400" h="53975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400" b="1" kern="1200" dirty="0">
            <a:solidFill>
              <a:schemeClr val="bg2">
                <a:lumMod val="90000"/>
                <a:lumOff val="10000"/>
              </a:schemeClr>
            </a:solidFill>
          </a:endParaRPr>
        </a:p>
      </dsp:txBody>
      <dsp:txXfrm rot="-10800000">
        <a:off x="6830324" y="1693919"/>
        <a:ext cx="1155287" cy="894141"/>
      </dsp:txXfrm>
    </dsp:sp>
    <dsp:sp modelId="{CB918E65-0ACD-2148-8214-3392A44F1736}">
      <dsp:nvSpPr>
        <dsp:cNvPr id="0" name=""/>
        <dsp:cNvSpPr/>
      </dsp:nvSpPr>
      <dsp:spPr>
        <a:xfrm rot="8248706">
          <a:off x="6824662" y="5107782"/>
          <a:ext cx="908646" cy="69066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satMod val="130000"/>
                <a:lumMod val="114000"/>
              </a:schemeClr>
            </a:gs>
            <a:gs pos="6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atMod val="106000"/>
                <a:lumMod val="11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</a:schemeClr>
            </a:gs>
          </a:gsLst>
          <a:lin ang="5400000" scaled="0"/>
        </a:gradFill>
        <a:ln>
          <a:noFill/>
        </a:ln>
        <a:effectLst>
          <a:outerShdw blurRad="47625" dist="38100" dir="5400000" sy="98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woPt" dir="br">
            <a:rot lat="0" lon="0" rev="8700000"/>
          </a:lightRig>
        </a:scene3d>
        <a:sp3d prstMaterial="matte">
          <a:bevelT w="25400" h="53975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 rot="10800000">
        <a:off x="7004618" y="5175895"/>
        <a:ext cx="701446" cy="414401"/>
      </dsp:txXfrm>
    </dsp:sp>
    <dsp:sp modelId="{98526309-EEB3-784E-909F-5F0EC1F39C13}">
      <dsp:nvSpPr>
        <dsp:cNvPr id="0" name=""/>
        <dsp:cNvSpPr/>
      </dsp:nvSpPr>
      <dsp:spPr>
        <a:xfrm>
          <a:off x="5151406" y="4726613"/>
          <a:ext cx="2046423" cy="2046423"/>
        </a:xfrm>
        <a:prstGeom prst="ellipse">
          <a:avLst/>
        </a:prstGeom>
        <a:noFill/>
        <a:ln>
          <a:noFill/>
        </a:ln>
        <a:effectLst>
          <a:outerShdw blurRad="47625" dist="38100" dir="5400000" sy="98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woPt" dir="br">
            <a:rot lat="0" lon="0" rev="8700000"/>
          </a:lightRig>
        </a:scene3d>
        <a:sp3d prstMaterial="matte">
          <a:bevelT w="25400" h="53975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400" kern="1200" dirty="0"/>
        </a:p>
      </dsp:txBody>
      <dsp:txXfrm>
        <a:off x="5451098" y="5026305"/>
        <a:ext cx="1447039" cy="1447039"/>
      </dsp:txXfrm>
    </dsp:sp>
    <dsp:sp modelId="{AB7BE6CD-5318-AD43-A3F6-A7382E64D806}">
      <dsp:nvSpPr>
        <dsp:cNvPr id="0" name=""/>
        <dsp:cNvSpPr/>
      </dsp:nvSpPr>
      <dsp:spPr>
        <a:xfrm rot="10800000">
          <a:off x="3876413" y="5411736"/>
          <a:ext cx="1124611" cy="69066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satMod val="130000"/>
                <a:lumMod val="114000"/>
              </a:schemeClr>
            </a:gs>
            <a:gs pos="6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atMod val="106000"/>
                <a:lumMod val="11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</a:schemeClr>
            </a:gs>
          </a:gsLst>
          <a:lin ang="5400000" scaled="0"/>
        </a:gradFill>
        <a:ln>
          <a:noFill/>
        </a:ln>
        <a:effectLst>
          <a:outerShdw blurRad="47625" dist="38100" dir="5400000" sy="98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woPt" dir="br">
            <a:rot lat="0" lon="0" rev="8700000"/>
          </a:lightRig>
        </a:scene3d>
        <a:sp3d prstMaterial="matte">
          <a:bevelT w="25400" h="53975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 rot="10800000">
        <a:off x="4083613" y="5549869"/>
        <a:ext cx="917411" cy="414401"/>
      </dsp:txXfrm>
    </dsp:sp>
    <dsp:sp modelId="{358A701C-BBB6-3449-8678-92E9A1B18F0A}">
      <dsp:nvSpPr>
        <dsp:cNvPr id="0" name=""/>
        <dsp:cNvSpPr/>
      </dsp:nvSpPr>
      <dsp:spPr>
        <a:xfrm>
          <a:off x="2080060" y="4726613"/>
          <a:ext cx="2046423" cy="2046423"/>
        </a:xfrm>
        <a:prstGeom prst="ellipse">
          <a:avLst/>
        </a:prstGeom>
        <a:noFill/>
        <a:ln>
          <a:noFill/>
        </a:ln>
        <a:effectLst>
          <a:outerShdw blurRad="47625" dist="38100" dir="5400000" sy="98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woPt" dir="br">
            <a:rot lat="0" lon="0" rev="8700000"/>
          </a:lightRig>
        </a:scene3d>
        <a:sp3d prstMaterial="matte">
          <a:bevelT w="25400" h="53975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400" kern="1200" dirty="0"/>
        </a:p>
      </dsp:txBody>
      <dsp:txXfrm>
        <a:off x="2379752" y="5026305"/>
        <a:ext cx="1447039" cy="1447039"/>
      </dsp:txXfrm>
    </dsp:sp>
    <dsp:sp modelId="{74493EDD-9619-9A4B-9CE3-5174FB77C64C}">
      <dsp:nvSpPr>
        <dsp:cNvPr id="0" name=""/>
        <dsp:cNvSpPr/>
      </dsp:nvSpPr>
      <dsp:spPr>
        <a:xfrm rot="16200000">
          <a:off x="2565374" y="4400279"/>
          <a:ext cx="919025" cy="69066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satMod val="130000"/>
                <a:lumMod val="114000"/>
              </a:schemeClr>
            </a:gs>
            <a:gs pos="6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atMod val="106000"/>
                <a:lumMod val="11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</a:schemeClr>
            </a:gs>
          </a:gsLst>
          <a:lin ang="5400000" scaled="0"/>
        </a:gradFill>
        <a:ln>
          <a:noFill/>
        </a:ln>
        <a:effectLst>
          <a:outerShdw blurRad="47625" dist="38100" dir="5400000" sy="98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woPt" dir="br">
            <a:rot lat="0" lon="0" rev="8700000"/>
          </a:lightRig>
        </a:scene3d>
        <a:sp3d prstMaterial="matte">
          <a:bevelT w="25400" h="53975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 rot="10800000">
        <a:off x="2668974" y="4642012"/>
        <a:ext cx="711825" cy="414401"/>
      </dsp:txXfrm>
    </dsp:sp>
    <dsp:sp modelId="{69C57718-104A-C64F-813A-DDE79D7A5C6D}">
      <dsp:nvSpPr>
        <dsp:cNvPr id="0" name=""/>
        <dsp:cNvSpPr/>
      </dsp:nvSpPr>
      <dsp:spPr>
        <a:xfrm>
          <a:off x="1055735" y="1581722"/>
          <a:ext cx="2046423" cy="2046423"/>
        </a:xfrm>
        <a:prstGeom prst="ellipse">
          <a:avLst/>
        </a:prstGeom>
        <a:noFill/>
        <a:ln>
          <a:noFill/>
        </a:ln>
        <a:effectLst>
          <a:outerShdw blurRad="47625" dist="38100" dir="5400000" sy="98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woPt" dir="br">
            <a:rot lat="0" lon="0" rev="8700000"/>
          </a:lightRig>
        </a:scene3d>
        <a:sp3d prstMaterial="matte">
          <a:bevelT w="25400" h="53975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400" kern="1200" dirty="0"/>
        </a:p>
      </dsp:txBody>
      <dsp:txXfrm>
        <a:off x="1355427" y="1881414"/>
        <a:ext cx="1447039" cy="1447039"/>
      </dsp:txXfrm>
    </dsp:sp>
    <dsp:sp modelId="{5370477C-3862-B042-A638-626ED353FE6B}">
      <dsp:nvSpPr>
        <dsp:cNvPr id="0" name=""/>
        <dsp:cNvSpPr/>
      </dsp:nvSpPr>
      <dsp:spPr>
        <a:xfrm rot="18751">
          <a:off x="5572692" y="3119990"/>
          <a:ext cx="732225" cy="3713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satMod val="130000"/>
                <a:lumMod val="114000"/>
              </a:schemeClr>
            </a:gs>
            <a:gs pos="6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atMod val="106000"/>
                <a:lumMod val="11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</a:schemeClr>
            </a:gs>
          </a:gsLst>
          <a:lin ang="5400000" scaled="0"/>
        </a:gradFill>
        <a:ln>
          <a:noFill/>
        </a:ln>
        <a:effectLst>
          <a:outerShdw blurRad="47625" dist="38100" dir="5400000" sy="98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woPt" dir="br">
            <a:rot lat="0" lon="0" rev="8700000"/>
          </a:lightRig>
        </a:scene3d>
        <a:sp3d prstMaterial="matte">
          <a:bevelT w="25400" h="53975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5572693" y="3193955"/>
        <a:ext cx="620822" cy="2228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459D75-AD4F-6740-971F-DD6F5A6B32D0}" type="datetimeFigureOut">
              <a:rPr lang="en-US" smtClean="0"/>
              <a:t>8/19/15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2B2AA8-FD62-4840-9046-8D08CDD8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935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 information is hidden as</a:t>
            </a:r>
            <a:r>
              <a:rPr lang="en-US" baseline="0" dirty="0" smtClean="0"/>
              <a:t> images and videos in social media, challenging to analyze due to size and unstructured format of the data.</a:t>
            </a:r>
          </a:p>
          <a:p>
            <a:r>
              <a:rPr lang="en-US" baseline="0" dirty="0" smtClean="0"/>
              <a:t>Deep learning is </a:t>
            </a:r>
          </a:p>
          <a:p>
            <a:r>
              <a:rPr lang="en-US" dirty="0" smtClean="0"/>
              <a:t>Breaking news detection</a:t>
            </a:r>
          </a:p>
          <a:p>
            <a:pPr lvl="1"/>
            <a:r>
              <a:rPr lang="en-US" smtClean="0"/>
              <a:t>In social media, breaking news are often detectable faster with images rather than text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B2AA8-FD62-4840-9046-8D08CDD88FD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37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</a:t>
            </a:r>
            <a:r>
              <a:rPr lang="en-US" baseline="0" dirty="0" smtClean="0"/>
              <a:t> to results</a:t>
            </a:r>
          </a:p>
          <a:p>
            <a:r>
              <a:rPr lang="en-US" dirty="0" smtClean="0"/>
              <a:t>Label axes</a:t>
            </a:r>
          </a:p>
          <a:p>
            <a:r>
              <a:rPr lang="en-US" dirty="0" smtClean="0"/>
              <a:t>Prediction error</a:t>
            </a:r>
          </a:p>
          <a:p>
            <a:r>
              <a:rPr lang="en-US" dirty="0" smtClean="0"/>
              <a:t>Histogram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B2AA8-FD62-4840-9046-8D08CDD88FD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53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</a:t>
            </a:r>
            <a:r>
              <a:rPr lang="en-US" baseline="0" dirty="0" smtClean="0"/>
              <a:t> to results</a:t>
            </a:r>
          </a:p>
          <a:p>
            <a:r>
              <a:rPr lang="en-US" dirty="0" smtClean="0"/>
              <a:t>Label axes</a:t>
            </a:r>
          </a:p>
          <a:p>
            <a:r>
              <a:rPr lang="en-US" dirty="0" smtClean="0"/>
              <a:t>Prediction error</a:t>
            </a:r>
          </a:p>
          <a:p>
            <a:r>
              <a:rPr lang="en-US" dirty="0" smtClean="0"/>
              <a:t>Histogram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B2AA8-FD62-4840-9046-8D08CDD88FD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53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CB48A-B807-0A41-82F0-762EFF487DC6}" type="datetimeFigureOut">
              <a:rPr lang="en-US" smtClean="0"/>
              <a:t>8/19/15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CB48A-B807-0A41-82F0-762EFF487DC6}" type="datetimeFigureOut">
              <a:rPr lang="en-US" smtClean="0"/>
              <a:t>8/19/15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852FE-E92B-B540-982D-7FD43C1AF2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CB48A-B807-0A41-82F0-762EFF487DC6}" type="datetimeFigureOut">
              <a:rPr lang="en-US" smtClean="0"/>
              <a:t>8/19/15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852FE-E92B-B540-982D-7FD43C1AF2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CB48A-B807-0A41-82F0-762EFF487DC6}" type="datetimeFigureOut">
              <a:rPr lang="en-US" smtClean="0"/>
              <a:t>8/19/15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852FE-E92B-B540-982D-7FD43C1AF2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CB48A-B807-0A41-82F0-762EFF487DC6}" type="datetimeFigureOut">
              <a:rPr lang="en-US" smtClean="0"/>
              <a:t>8/19/15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852FE-E92B-B540-982D-7FD43C1AF2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CB48A-B807-0A41-82F0-762EFF487DC6}" type="datetimeFigureOut">
              <a:rPr lang="en-US" smtClean="0"/>
              <a:t>8/19/15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852FE-E92B-B540-982D-7FD43C1AF22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CB48A-B807-0A41-82F0-762EFF487DC6}" type="datetimeFigureOut">
              <a:rPr lang="en-US" smtClean="0"/>
              <a:t>8/19/15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852FE-E92B-B540-982D-7FD43C1AF22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CB48A-B807-0A41-82F0-762EFF487DC6}" type="datetimeFigureOut">
              <a:rPr lang="en-US" smtClean="0"/>
              <a:t>8/19/15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852FE-E92B-B540-982D-7FD43C1AF2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CB48A-B807-0A41-82F0-762EFF487DC6}" type="datetimeFigureOut">
              <a:rPr lang="en-US" smtClean="0"/>
              <a:t>8/19/15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852FE-E92B-B540-982D-7FD43C1AF2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CB48A-B807-0A41-82F0-762EFF487DC6}" type="datetimeFigureOut">
              <a:rPr lang="en-US" smtClean="0"/>
              <a:t>8/19/15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852FE-E92B-B540-982D-7FD43C1AF2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CB48A-B807-0A41-82F0-762EFF487DC6}" type="datetimeFigureOut">
              <a:rPr lang="en-US" smtClean="0"/>
              <a:t>8/19/15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852FE-E92B-B540-982D-7FD43C1AF2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EE7CB48A-B807-0A41-82F0-762EFF487DC6}" type="datetimeFigureOut">
              <a:rPr lang="en-US" smtClean="0"/>
              <a:t>8/19/15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A24852FE-E92B-B540-982D-7FD43C1AF22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jpeg"/><Relationship Id="rId12" Type="http://schemas.microsoft.com/office/2007/relationships/hdphoto" Target="../media/hdphoto2.wdp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5" Type="http://schemas.openxmlformats.org/officeDocument/2006/relationships/image" Target="../media/image13.png"/><Relationship Id="rId16" Type="http://schemas.openxmlformats.org/officeDocument/2006/relationships/image" Target="../media/image14.png"/><Relationship Id="rId17" Type="http://schemas.openxmlformats.org/officeDocument/2006/relationships/image" Target="../media/image15.png"/><Relationship Id="rId18" Type="http://schemas.openxmlformats.org/officeDocument/2006/relationships/image" Target="../media/image16.png"/><Relationship Id="rId19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microsoft.com/office/2007/relationships/hdphoto" Target="../media/hdphoto1.wdp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301" y="1052253"/>
            <a:ext cx="7772400" cy="2346607"/>
          </a:xfrm>
        </p:spPr>
        <p:txBody>
          <a:bodyPr>
            <a:normAutofit/>
          </a:bodyPr>
          <a:lstStyle/>
          <a:p>
            <a:r>
              <a:rPr lang="en-US" b="1" dirty="0" err="1" smtClean="0"/>
              <a:t>LocateMyView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dirty="0" smtClean="0"/>
              <a:t>An application to estimate the exact location of images using their visual features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6301" y="4229926"/>
            <a:ext cx="6400800" cy="1752600"/>
          </a:xfrm>
        </p:spPr>
        <p:txBody>
          <a:bodyPr/>
          <a:lstStyle/>
          <a:p>
            <a:r>
              <a:rPr lang="en-US" dirty="0" smtClean="0"/>
              <a:t>Ali Zafarani</a:t>
            </a:r>
          </a:p>
          <a:p>
            <a:r>
              <a:rPr lang="en-US" dirty="0" err="1" smtClean="0"/>
              <a:t>ali.zafarani@gmail.com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822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34245"/>
            <a:ext cx="7315200" cy="1154097"/>
          </a:xfrm>
        </p:spPr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759363"/>
            <a:ext cx="7315200" cy="353952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Can we create a model using street view images to predict the location of the photo?</a:t>
            </a:r>
            <a:endParaRPr lang="en-US" sz="2400" dirty="0"/>
          </a:p>
        </p:txBody>
      </p:sp>
      <p:pic>
        <p:nvPicPr>
          <p:cNvPr id="4" name="Picture 3" descr="lat37.710361_lng-122.448526ang19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2985980"/>
            <a:ext cx="2581383" cy="2581383"/>
          </a:xfrm>
          <a:prstGeom prst="rect">
            <a:avLst/>
          </a:prstGeom>
        </p:spPr>
      </p:pic>
      <p:pic>
        <p:nvPicPr>
          <p:cNvPr id="5" name="Picture 4" descr="Screen Shot 2015-08-19 at 10.17.4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571" y="2999636"/>
            <a:ext cx="2835203" cy="2577966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651426" y="4276672"/>
            <a:ext cx="3039722" cy="33856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082973" y="3907346"/>
            <a:ext cx="1040519" cy="707886"/>
          </a:xfrm>
          <a:prstGeom prst="rect">
            <a:avLst/>
          </a:prstGeom>
          <a:solidFill>
            <a:srgbClr val="262F36"/>
          </a:solidFill>
        </p:spPr>
        <p:txBody>
          <a:bodyPr wrap="none" rtlCol="0">
            <a:spAutoFit/>
          </a:bodyPr>
          <a:lstStyle/>
          <a:p>
            <a:r>
              <a:rPr lang="en-US" sz="4000" dirty="0" smtClean="0"/>
              <a:t>???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87471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6508"/>
            <a:ext cx="7315200" cy="1154097"/>
          </a:xfrm>
        </p:spPr>
        <p:txBody>
          <a:bodyPr/>
          <a:lstStyle/>
          <a:p>
            <a:r>
              <a:rPr lang="en-US" dirty="0" smtClean="0"/>
              <a:t>Motives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711626"/>
            <a:ext cx="7315200" cy="353952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Geo-location &amp; image </a:t>
            </a:r>
            <a:r>
              <a:rPr lang="en-US" sz="2400" dirty="0" err="1" smtClean="0"/>
              <a:t>featurization</a:t>
            </a:r>
            <a:endParaRPr lang="en-US" sz="2400" dirty="0" smtClean="0"/>
          </a:p>
          <a:p>
            <a:pPr lvl="1"/>
            <a:r>
              <a:rPr lang="en-US" sz="2000" dirty="0" smtClean="0"/>
              <a:t>Business Marketing, real estate, insurance, news and media, etc.</a:t>
            </a:r>
          </a:p>
          <a:p>
            <a:r>
              <a:rPr lang="en-US" sz="2400" dirty="0" smtClean="0"/>
              <a:t>Emerging applications of deep </a:t>
            </a:r>
            <a:r>
              <a:rPr lang="en-US" sz="2400" dirty="0" smtClean="0"/>
              <a:t>learning.</a:t>
            </a:r>
            <a:endParaRPr lang="en-US" sz="2400" dirty="0" smtClean="0"/>
          </a:p>
          <a:p>
            <a:pPr lvl="1"/>
            <a:endParaRPr lang="en-US" sz="2000" dirty="0" smtClean="0"/>
          </a:p>
        </p:txBody>
      </p:sp>
      <p:pic>
        <p:nvPicPr>
          <p:cNvPr id="10" name="Picture 9" descr="lat37.772290_lng-122.429148ang28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310" y="3628202"/>
            <a:ext cx="2458720" cy="2458720"/>
          </a:xfrm>
          <a:prstGeom prst="rect">
            <a:avLst/>
          </a:prstGeom>
        </p:spPr>
      </p:pic>
      <p:pic>
        <p:nvPicPr>
          <p:cNvPr id="4" name="Picture 3" descr="lat37.783250_lng-122.402759ang19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61" y="3628202"/>
            <a:ext cx="2458720" cy="2458720"/>
          </a:xfrm>
          <a:prstGeom prst="rect">
            <a:avLst/>
          </a:prstGeom>
        </p:spPr>
      </p:pic>
      <p:pic>
        <p:nvPicPr>
          <p:cNvPr id="6" name="Picture 5" descr="lat37.783276_lng-122.437768ang10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612" y="3628202"/>
            <a:ext cx="2458720" cy="245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98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8-16 at 3.01.56 A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95" y="1693335"/>
            <a:ext cx="3189950" cy="2844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66" y="0"/>
            <a:ext cx="2644422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Pipeline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9395434"/>
              </p:ext>
            </p:extLst>
          </p:nvPr>
        </p:nvGraphicFramePr>
        <p:xfrm>
          <a:off x="-590329" y="-71012"/>
          <a:ext cx="9071591" cy="6773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 descr="Screen Shot 2015-08-18 at 6.04.42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652" y="5469898"/>
            <a:ext cx="1508487" cy="602109"/>
          </a:xfrm>
          <a:prstGeom prst="rect">
            <a:avLst/>
          </a:prstGeom>
        </p:spPr>
      </p:pic>
      <p:pic>
        <p:nvPicPr>
          <p:cNvPr id="9" name="Picture 8" descr="Screen Shot 2015-08-19 at 12.28.00 A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07" y="5449762"/>
            <a:ext cx="908050" cy="754195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35466" y="2061639"/>
            <a:ext cx="4797778" cy="1988252"/>
            <a:chOff x="-239889" y="2456745"/>
            <a:chExt cx="8184445" cy="3936822"/>
          </a:xfrm>
        </p:grpSpPr>
        <p:pic>
          <p:nvPicPr>
            <p:cNvPr id="10" name="Picture 9" descr="Screen Shot 2015-08-19 at 12.40.57 AM.png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39889" y="2456745"/>
              <a:ext cx="8184445" cy="3936822"/>
            </a:xfrm>
            <a:prstGeom prst="rect">
              <a:avLst/>
            </a:prstGeom>
          </p:spPr>
        </p:pic>
        <p:pic>
          <p:nvPicPr>
            <p:cNvPr id="11" name="Picture 10" descr="lat37.800999_lng-122.419975ang100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39889" y="3732331"/>
              <a:ext cx="1679339" cy="1679339"/>
            </a:xfrm>
            <a:prstGeom prst="rect">
              <a:avLst/>
            </a:prstGeom>
          </p:spPr>
        </p:pic>
      </p:grpSp>
      <p:pic>
        <p:nvPicPr>
          <p:cNvPr id="14" name="Picture 13" descr="Screen Shot 2015-08-18 at 6.05.59 PM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7" y="1583874"/>
            <a:ext cx="984440" cy="40721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7025194" y="3623206"/>
            <a:ext cx="2071867" cy="2071867"/>
            <a:chOff x="5149055" y="2186371"/>
            <a:chExt cx="4037481" cy="4037481"/>
          </a:xfrm>
        </p:grpSpPr>
        <p:pic>
          <p:nvPicPr>
            <p:cNvPr id="15" name="Picture 14" descr="lat37.801000_lng-122.404795ang010.png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6939" y="2186371"/>
              <a:ext cx="1261713" cy="12617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pic>
        <p:pic>
          <p:nvPicPr>
            <p:cNvPr id="16" name="Picture 15" descr="lat37.801000_lng-122.404795ang100.png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4823" y="3574255"/>
              <a:ext cx="1261713" cy="12617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pic>
        <p:pic>
          <p:nvPicPr>
            <p:cNvPr id="17" name="Picture 16" descr="lat37.801000_lng-122.404795ang190.png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6939" y="4962139"/>
              <a:ext cx="1261713" cy="12617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pic>
        <p:pic>
          <p:nvPicPr>
            <p:cNvPr id="18" name="Picture 17" descr="lat37.801000_lng-122.404795ang280.png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9055" y="3567635"/>
              <a:ext cx="1261713" cy="12617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pic>
        <p:pic>
          <p:nvPicPr>
            <p:cNvPr id="19" name="Picture 18" descr="lat37.801010_lng-122.426854ang003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6939" y="3574255"/>
              <a:ext cx="1261713" cy="12617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pic>
      </p:grpSp>
      <p:cxnSp>
        <p:nvCxnSpPr>
          <p:cNvPr id="20" name="Straight Arrow Connector 19"/>
          <p:cNvCxnSpPr/>
          <p:nvPr/>
        </p:nvCxnSpPr>
        <p:spPr>
          <a:xfrm>
            <a:off x="6868668" y="3263440"/>
            <a:ext cx="786345" cy="107197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822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78" y="202700"/>
            <a:ext cx="3036712" cy="1014541"/>
          </a:xfrm>
        </p:spPr>
        <p:txBody>
          <a:bodyPr>
            <a:normAutofit/>
          </a:bodyPr>
          <a:lstStyle/>
          <a:p>
            <a:r>
              <a:rPr lang="en-US" dirty="0" smtClean="0"/>
              <a:t>Test Results 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3622" y="1640629"/>
            <a:ext cx="3304822" cy="4688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r>
              <a:rPr lang="en-US" dirty="0" smtClean="0"/>
              <a:t>Top video shows test points converge to true values. Points become green when they reach 1km of true value.</a:t>
            </a:r>
          </a:p>
          <a:p>
            <a:pPr marL="45720" indent="0">
              <a:spcAft>
                <a:spcPts val="1800"/>
              </a:spcAft>
              <a:buNone/>
            </a:pPr>
            <a:endParaRPr lang="en-US" dirty="0" smtClean="0"/>
          </a:p>
          <a:p>
            <a:pPr>
              <a:spcAft>
                <a:spcPts val="1800"/>
              </a:spcAft>
            </a:pPr>
            <a:r>
              <a:rPr lang="en-US" dirty="0" smtClean="0"/>
              <a:t>Bottom video shows the distance error in miles shrinking as model is fit.</a:t>
            </a:r>
          </a:p>
          <a:p>
            <a:endParaRPr lang="en-US" dirty="0" smtClean="0"/>
          </a:p>
        </p:txBody>
      </p:sp>
      <p:grpSp>
        <p:nvGrpSpPr>
          <p:cNvPr id="3" name="Group 2"/>
          <p:cNvGrpSpPr/>
          <p:nvPr/>
        </p:nvGrpSpPr>
        <p:grpSpPr>
          <a:xfrm>
            <a:off x="4114194" y="16280"/>
            <a:ext cx="5029806" cy="6858000"/>
            <a:chOff x="4114194" y="16280"/>
            <a:chExt cx="5029806" cy="6858000"/>
          </a:xfrm>
        </p:grpSpPr>
        <p:pic>
          <p:nvPicPr>
            <p:cNvPr id="4" name="Picture 3" descr="Screen Shot 2015-08-19 at 3.20.42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4194" y="16280"/>
              <a:ext cx="5029806" cy="6858000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>
            <a:xfrm>
              <a:off x="7681248" y="2657569"/>
              <a:ext cx="877090" cy="320016"/>
              <a:chOff x="4621948" y="2663599"/>
              <a:chExt cx="877090" cy="320016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>
                <a:off x="4621948" y="2983615"/>
                <a:ext cx="877090" cy="0"/>
              </a:xfrm>
              <a:prstGeom prst="straightConnector1">
                <a:avLst/>
              </a:prstGeom>
              <a:ln>
                <a:headEnd type="oval"/>
                <a:tailEnd type="oval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4783918" y="2663599"/>
                <a:ext cx="475386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2 mi</a:t>
                </a:r>
                <a:endParaRPr lang="en-US" sz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3535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istance_error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83975" y="210769"/>
            <a:ext cx="5560025" cy="3330222"/>
          </a:xfrm>
        </p:spPr>
      </p:pic>
      <p:pic>
        <p:nvPicPr>
          <p:cNvPr id="5" name="My Movie 5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583975" y="3554646"/>
            <a:ext cx="5560025" cy="3127514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7211184" y="2669898"/>
            <a:ext cx="877090" cy="320016"/>
            <a:chOff x="4621948" y="2663599"/>
            <a:chExt cx="877090" cy="320016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4621948" y="2983615"/>
              <a:ext cx="877090" cy="0"/>
            </a:xfrm>
            <a:prstGeom prst="straightConnector1">
              <a:avLst/>
            </a:prstGeom>
            <a:ln>
              <a:headEnd type="oval"/>
              <a:tailEnd type="oval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783918" y="2663599"/>
              <a:ext cx="475386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2 mi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Content Placeholder 2"/>
          <p:cNvSpPr txBox="1">
            <a:spLocks/>
          </p:cNvSpPr>
          <p:nvPr/>
        </p:nvSpPr>
        <p:spPr>
          <a:xfrm>
            <a:off x="53622" y="1534781"/>
            <a:ext cx="3304822" cy="4833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r>
              <a:rPr lang="en-US" dirty="0"/>
              <a:t>T</a:t>
            </a:r>
            <a:r>
              <a:rPr lang="en-US" dirty="0" smtClean="0"/>
              <a:t>est points converge to true values as model is getting trained. Points become green when they reach 1km of true value.</a:t>
            </a:r>
          </a:p>
          <a:p>
            <a:pPr marL="45720" indent="0">
              <a:spcAft>
                <a:spcPts val="1800"/>
              </a:spcAft>
              <a:buNone/>
            </a:pPr>
            <a:endParaRPr lang="en-US" dirty="0"/>
          </a:p>
          <a:p>
            <a:pPr marL="45720" indent="0">
              <a:spcAft>
                <a:spcPts val="1800"/>
              </a:spcAft>
              <a:buNone/>
            </a:pPr>
            <a:endParaRPr lang="en-US" dirty="0" smtClean="0"/>
          </a:p>
          <a:p>
            <a:pPr>
              <a:spcAft>
                <a:spcPts val="1800"/>
              </a:spcAft>
            </a:pPr>
            <a:r>
              <a:rPr lang="en-US" dirty="0" smtClean="0"/>
              <a:t>The distance error in miles shrinking as model is fit.</a:t>
            </a:r>
          </a:p>
          <a:p>
            <a:endParaRPr lang="en-US" dirty="0" smtClean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98778" y="449676"/>
            <a:ext cx="3036712" cy="732282"/>
          </a:xfrm>
        </p:spPr>
        <p:txBody>
          <a:bodyPr>
            <a:normAutofit/>
          </a:bodyPr>
          <a:lstStyle/>
          <a:p>
            <a:r>
              <a:rPr lang="en-US" dirty="0" smtClean="0"/>
              <a:t>Test Results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071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73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425" y="550942"/>
            <a:ext cx="4899100" cy="898905"/>
          </a:xfrm>
        </p:spPr>
        <p:txBody>
          <a:bodyPr>
            <a:normAutofit/>
          </a:bodyPr>
          <a:lstStyle/>
          <a:p>
            <a:r>
              <a:rPr lang="en-US" dirty="0" smtClean="0"/>
              <a:t>Other </a:t>
            </a:r>
            <a:r>
              <a:rPr lang="en-US" dirty="0" err="1" smtClean="0"/>
              <a:t>Learnings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76152" y="1859798"/>
            <a:ext cx="8079001" cy="4261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800" dirty="0" smtClean="0"/>
              <a:t>Geo-locating images is </a:t>
            </a:r>
            <a:r>
              <a:rPr lang="en-US" sz="2800" dirty="0" smtClean="0"/>
              <a:t>feasible.</a:t>
            </a:r>
            <a:endParaRPr lang="en-US" sz="2800" dirty="0"/>
          </a:p>
          <a:p>
            <a:pPr>
              <a:spcAft>
                <a:spcPts val="1200"/>
              </a:spcAft>
            </a:pPr>
            <a:r>
              <a:rPr lang="en-US" sz="2800" dirty="0" smtClean="0"/>
              <a:t>Continuity of training set is </a:t>
            </a:r>
            <a:r>
              <a:rPr lang="en-US" sz="2800" dirty="0" smtClean="0"/>
              <a:t>important.</a:t>
            </a:r>
            <a:endParaRPr lang="en-US" sz="2800" dirty="0" smtClean="0"/>
          </a:p>
          <a:p>
            <a:pPr>
              <a:spcAft>
                <a:spcPts val="1200"/>
              </a:spcAft>
            </a:pPr>
            <a:r>
              <a:rPr lang="en-US" sz="2800" dirty="0" smtClean="0"/>
              <a:t>Model performance is highly sensitive to CNN parameters.</a:t>
            </a:r>
          </a:p>
          <a:p>
            <a:pPr>
              <a:spcAft>
                <a:spcPts val="1200"/>
              </a:spcAft>
            </a:pPr>
            <a:r>
              <a:rPr lang="en-US" sz="2800" dirty="0" smtClean="0"/>
              <a:t>Computational demands increase </a:t>
            </a:r>
            <a:r>
              <a:rPr lang="en-US" sz="2800" dirty="0" smtClean="0"/>
              <a:t>rapidly with </a:t>
            </a:r>
            <a:r>
              <a:rPr lang="en-US" sz="2800" dirty="0" smtClean="0"/>
              <a:t>area.</a:t>
            </a:r>
            <a:endParaRPr lang="en-US" sz="2800" dirty="0" smtClean="0"/>
          </a:p>
          <a:p>
            <a:pPr marL="45720" indent="0">
              <a:spcAft>
                <a:spcPts val="1200"/>
              </a:spcAft>
              <a:buFont typeface="Wingdings" charset="2"/>
              <a:buNone/>
            </a:pPr>
            <a:endParaRPr lang="en-US" sz="2800" dirty="0" smtClean="0"/>
          </a:p>
          <a:p>
            <a:pPr>
              <a:spcAft>
                <a:spcPts val="1200"/>
              </a:spcAft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502128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07435"/>
            <a:ext cx="7315200" cy="1154097"/>
          </a:xfrm>
        </p:spPr>
        <p:txBody>
          <a:bodyPr/>
          <a:lstStyle/>
          <a:p>
            <a:r>
              <a:rPr lang="en-US" dirty="0" smtClean="0"/>
              <a:t>Next steps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3840" y="1821562"/>
            <a:ext cx="7315200" cy="353952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Develop web application to geo-locate user input photo</a:t>
            </a:r>
          </a:p>
          <a:p>
            <a:r>
              <a:rPr lang="en-US" sz="2800" dirty="0" smtClean="0"/>
              <a:t>Extend model coverage to all areas of San Francisco </a:t>
            </a:r>
          </a:p>
          <a:p>
            <a:pPr lvl="1"/>
            <a:r>
              <a:rPr lang="en-US" sz="2400" dirty="0"/>
              <a:t>C</a:t>
            </a:r>
            <a:r>
              <a:rPr lang="en-US" sz="2400" dirty="0" smtClean="0"/>
              <a:t>urrent model covers about 1/3 of the streets</a:t>
            </a:r>
          </a:p>
          <a:p>
            <a:r>
              <a:rPr lang="en-US" sz="2800" dirty="0" smtClean="0"/>
              <a:t>Extend the model to other cities and areas.</a:t>
            </a:r>
          </a:p>
        </p:txBody>
      </p:sp>
    </p:spTree>
    <p:extLst>
      <p:ext uri="{BB962C8B-B14F-4D97-AF65-F5344CB8AC3E}">
        <p14:creationId xmlns:p14="http://schemas.microsoft.com/office/powerpoint/2010/main" val="3459524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86555"/>
            <a:ext cx="7315200" cy="1154097"/>
          </a:xfrm>
        </p:spPr>
        <p:txBody>
          <a:bodyPr>
            <a:normAutofit/>
          </a:bodyPr>
          <a:lstStyle/>
          <a:p>
            <a:r>
              <a:rPr lang="en-US" sz="6000" b="1" dirty="0" smtClean="0"/>
              <a:t>Thank you!</a:t>
            </a:r>
            <a:endParaRPr lang="en-US" sz="6000" b="1" dirty="0"/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914400" y="3020499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2800" dirty="0" smtClean="0"/>
              <a:t>Ali Zafarani</a:t>
            </a:r>
          </a:p>
          <a:p>
            <a:pPr marL="45720" indent="0">
              <a:buNone/>
            </a:pPr>
            <a:r>
              <a:rPr lang="en-US" sz="2400" dirty="0" err="1" smtClean="0"/>
              <a:t>ali.zafarani@gmail.com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61966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Perspective.thmx</Template>
  <TotalTime>2619</TotalTime>
  <Words>284</Words>
  <Application>Microsoft Macintosh PowerPoint</Application>
  <PresentationFormat>On-screen Show (4:3)</PresentationFormat>
  <Paragraphs>51</Paragraphs>
  <Slides>9</Slides>
  <Notes>3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Perspective</vt:lpstr>
      <vt:lpstr>LocateMyView An application to estimate the exact location of images using their visual features</vt:lpstr>
      <vt:lpstr>Problem</vt:lpstr>
      <vt:lpstr>Motives </vt:lpstr>
      <vt:lpstr>Data Pipeline</vt:lpstr>
      <vt:lpstr>Test Results </vt:lpstr>
      <vt:lpstr>Test Results </vt:lpstr>
      <vt:lpstr>Other Learnings</vt:lpstr>
      <vt:lpstr>Next steps </vt:lpstr>
      <vt:lpstr>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LocateMyView</dc:title>
  <dc:creator>Ali Zafarani</dc:creator>
  <cp:lastModifiedBy>Ali Zafarani</cp:lastModifiedBy>
  <cp:revision>50</cp:revision>
  <dcterms:created xsi:type="dcterms:W3CDTF">2015-08-17T22:06:16Z</dcterms:created>
  <dcterms:modified xsi:type="dcterms:W3CDTF">2015-08-20T06:21:06Z</dcterms:modified>
</cp:coreProperties>
</file>